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61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47" d="100"/>
          <a:sy n="47" d="100"/>
        </p:scale>
        <p:origin x="43" y="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3080E8-57AC-0AFE-F22E-65E806588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4D2D81-7146-DE3A-C65A-3B17C14C3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4634B8-D7D7-814A-C0A9-A42F3D0BE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F4ABE-822D-B458-932B-24245997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EDE8B8-DA23-B734-5037-2CD43944A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B03BD-67C5-3367-5144-652D13DD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8C3870-44B7-66FF-FD21-95477A3A4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0EF8A6-F0A4-5214-B492-BEAF5270C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5F81E9-3CCF-443A-9871-69962FE25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DD8E94-010F-B140-6E6D-5743CB5C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1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1D3139B-D31C-6A68-AC67-F5A5C0951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15C8BD-5EC2-3664-739D-ED33B5816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86F2D-A2A9-C699-3FC4-053819D3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A4E47C-E26C-F5CD-15E0-E61592AB8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999B66-075C-FC05-D15A-65611525E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52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例：少年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DA090FFF-F148-3355-E8B8-583AC5A782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612" y="116023"/>
            <a:ext cx="2900890" cy="543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807" y="2182537"/>
            <a:ext cx="9076395" cy="2492933"/>
          </a:xfrm>
          <a:prstGeom prst="rect">
            <a:avLst/>
          </a:prstGeom>
        </p:spPr>
        <p:txBody>
          <a:bodyPr/>
          <a:lstStyle>
            <a:lvl1pPr marL="342864" indent="-342864" algn="l">
              <a:buFont typeface="Wingdings" panose="05000000000000000000" pitchFamily="2" charset="2"/>
              <a:buChar char="p"/>
              <a:defRPr sz="2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endParaRPr lang="en-US" altLang="ja-JP"/>
          </a:p>
        </p:txBody>
      </p:sp>
      <p:sp>
        <p:nvSpPr>
          <p:cNvPr id="26" name="コンテンツ プレースホルダー 25">
            <a:extLst>
              <a:ext uri="{FF2B5EF4-FFF2-40B4-BE49-F238E27FC236}">
                <a16:creationId xmlns:a16="http://schemas.microsoft.com/office/drawing/2014/main" id="{02306FF6-D1AC-411A-9EF3-1CF843396C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2388" y="302375"/>
            <a:ext cx="2750836" cy="36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/>
              <a:t>❶トピックス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F76E0E2-0FAE-0E97-8812-4F89B871B8A2}"/>
              </a:ext>
            </a:extLst>
          </p:cNvPr>
          <p:cNvCxnSpPr>
            <a:cxnSpLocks/>
          </p:cNvCxnSpPr>
          <p:nvPr userDrawn="1"/>
        </p:nvCxnSpPr>
        <p:spPr>
          <a:xfrm>
            <a:off x="-119161" y="873720"/>
            <a:ext cx="12311161" cy="0"/>
          </a:xfrm>
          <a:prstGeom prst="line">
            <a:avLst/>
          </a:prstGeom>
          <a:ln w="76200">
            <a:solidFill>
              <a:srgbClr val="00225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6160237-45E2-56D0-1B18-7D930517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5914" y="6492876"/>
            <a:ext cx="5220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en-US" altLang="ja-JP" dirty="0"/>
              <a:t>©2024 Japan Sport Association All Rights Reserved.</a:t>
            </a:r>
            <a:endParaRPr kumimoji="1" lang="ja-JP" alt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0DA52BA-70E5-0880-BFCA-299F2A29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8606" y="650950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F12A235-7AD8-4CA1-AC22-CECA834B2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055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9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B618F5-486F-44A8-6AA7-37D65027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4C7427-8E35-32FE-8BEE-A07F6BC06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10F6E-E276-6261-75FD-27513827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3A4E0-F55B-E940-0885-8848B21E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9A8DC5-3540-5B99-EE61-03DDFE8C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868EA6-C63A-6549-7D1F-CAB2236F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DF77E0-4BD2-6905-AE4F-C0BC33510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A9A82C-78BC-2550-34ED-A79005D8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B670B3-208B-584C-0F5C-8859EBD3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8CA9C-85FE-CA6E-010D-12F4556D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0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9FABD9-8350-CC1C-582C-AAA54AA76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EE833F-67FC-3E08-6890-F281F67BE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15323B-62B4-8E29-2444-43C868E0A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3678F1-AE4C-70D0-1550-C31434386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80CD6E-D29D-068E-2234-E21A5690F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3759EC-D14F-90C1-BD91-C1301908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86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BCA50-F680-D0DA-A30B-BBA04AE3F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C7F13C-0555-CA4F-F6BE-4EA507360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510A65-99BA-1FB2-2179-A6995C24C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4C82F7-F98D-A92E-18D7-941E37373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5D6795-D827-FED4-5C72-67F3373CB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156ADB8-B243-6384-1C4C-DF882C8E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A57C34-4518-AACA-2AAF-9EF8671E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872C29C-D356-0710-D1DD-9E7F1ED0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13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D737F0-4C93-6724-6D87-2114FA55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154DF0-6EBA-F1B6-7E16-6D0A1F31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C15C6C-9B36-F241-AE8E-B547BDC5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2BB952-2E6C-905D-6746-EFE4FE3E6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7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BDF02B-7273-7EFB-417E-C50F534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A2F34F-EC61-0C0F-D91A-4624A9F7E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19B474-5BF9-69DA-4023-1D36CA23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57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F0F8B1-4A8F-2647-BC39-6F08A66BD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5B6FF9-BD4B-B244-B4B9-0A21AC570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169F7F-B017-0D4A-CA55-FCB82CDDB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62DC67-0597-A91E-3252-8C6EA64BF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1E9805-81C2-1ED1-8A35-371AEE02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731392-348E-C0EE-1D4E-16B66FDE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05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140081-7259-C159-A946-90199E612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6A9BBBC-20EA-D2C0-85EF-B7B9EEDCF7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EA9C5B-6EFE-72DB-56A0-0E2795961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198DE5-59AA-357B-C97B-C50452666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375DBB-1068-7210-B5C4-438E0376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856933-59A0-0BA2-DAA4-9C82C9D4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1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0A02C4-4012-5804-12FF-5E5FDB01C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DA865D-DE7D-E747-1269-9E3C1CEC6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9EF6C-F5D5-4040-9D29-464C54698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92A1E9-3737-40BD-897F-39F7A4B0FC9B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60329F-4025-DA94-D19D-29DAC2504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7EA934-B6DE-B981-4489-81EC9DCAA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362220-04E7-405C-9173-B4FF8625B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55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26B2BDB-BD26-C471-0E4A-6C6BA7CB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02" y="2182533"/>
            <a:ext cx="9076395" cy="2492933"/>
          </a:xfrm>
        </p:spPr>
        <p:txBody>
          <a:bodyPr anchor="ctr"/>
          <a:lstStyle/>
          <a:p>
            <a:pPr marL="0" indent="0" algn="ctr">
              <a:buNone/>
            </a:pP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テーマディスカッション</a:t>
            </a:r>
            <a:r>
              <a:rPr lang="ja-JP" altLang="en-US" sz="4000" b="1" dirty="0"/>
              <a:t>まとめ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endParaRPr kumimoji="1" lang="en-US" altLang="ja-JP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5400" b="1" dirty="0"/>
              <a:t>【</a:t>
            </a:r>
            <a:r>
              <a:rPr lang="ja-JP" altLang="en-US" sz="5400" b="1" dirty="0"/>
              <a:t> </a:t>
            </a:r>
            <a:r>
              <a:rPr lang="en-US" altLang="ja-JP" sz="5400" b="1" dirty="0"/>
              <a:t>6</a:t>
            </a:r>
            <a:r>
              <a:rPr lang="ja-JP" altLang="en-US" sz="5400" b="1" dirty="0"/>
              <a:t>班 </a:t>
            </a:r>
            <a:r>
              <a:rPr lang="en-US" altLang="ja-JP" sz="5400" b="1" dirty="0"/>
              <a:t>】</a:t>
            </a:r>
            <a:endParaRPr kumimoji="1" lang="ja-JP" altLang="en-US" sz="5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176EE6-D2DF-A34D-F656-0BF2A8FF06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387" y="302375"/>
            <a:ext cx="7002184" cy="399754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年度シニア・リーダースクール　全体研修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C303DE-0AEA-BBE4-1778-8013B98A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4394" y="6492876"/>
            <a:ext cx="4643215" cy="365125"/>
          </a:xfrm>
        </p:spPr>
        <p:txBody>
          <a:bodyPr/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©2024 Japan Sport Association All Rights Reserved.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07524C-CCDE-3778-E3B9-CB7CCC6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A235-7AD8-4CA1-AC22-CECA834B258A}" type="slidenum">
              <a:rPr kumimoji="1" lang="ja-JP" altLang="en-US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69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AF7BB-0E6A-E682-E153-E8A610CE5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4926"/>
            <a:ext cx="9144000" cy="3158692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認知されていないこと</a:t>
            </a:r>
            <a:br>
              <a:rPr kumimoji="1" lang="en-US" altLang="ja-JP" b="1" dirty="0"/>
            </a:br>
            <a:br>
              <a:rPr kumimoji="1" lang="en-US" altLang="ja-JP" b="1" dirty="0"/>
            </a:br>
            <a:r>
              <a:rPr kumimoji="1" lang="ja-JP" altLang="en-US" b="1" dirty="0"/>
              <a:t>経験不足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16FA63-13D4-F198-3EE9-7C2AC4BDA4E9}"/>
              </a:ext>
            </a:extLst>
          </p:cNvPr>
          <p:cNvSpPr txBox="1"/>
          <p:nvPr/>
        </p:nvSpPr>
        <p:spPr>
          <a:xfrm>
            <a:off x="9819409" y="5985165"/>
            <a:ext cx="1697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/>
              <a:t>6</a:t>
            </a:r>
            <a:r>
              <a:rPr kumimoji="1" lang="ja-JP" altLang="en-US" sz="2800" dirty="0"/>
              <a:t>班</a:t>
            </a:r>
          </a:p>
        </p:txBody>
      </p:sp>
    </p:spTree>
    <p:extLst>
      <p:ext uri="{BB962C8B-B14F-4D97-AF65-F5344CB8AC3E}">
        <p14:creationId xmlns:p14="http://schemas.microsoft.com/office/powerpoint/2010/main" val="216964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E4002-5F4C-5ADF-929F-D1129558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34255" cy="1325563"/>
          </a:xfrm>
        </p:spPr>
        <p:txBody>
          <a:bodyPr/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スポーツ少年団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認知されていないことで・・・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77857C-6FB3-1362-3E0B-8D793B8E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16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→</a:t>
            </a:r>
            <a:r>
              <a:rPr kumimoji="1" lang="ja-JP" altLang="en-US" sz="44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人が少ない</a:t>
            </a:r>
            <a:endParaRPr kumimoji="1" lang="en-US" altLang="ja-JP" sz="4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44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・相手が少なくて上達できない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・先輩がいなくて引っ張っていけない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・役割分担ができず意見に偏りが出る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・意見が少なくて様々なプログラムが作れない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9F92768-7547-F49C-F878-89FD910619CC}"/>
              </a:ext>
            </a:extLst>
          </p:cNvPr>
          <p:cNvSpPr/>
          <p:nvPr/>
        </p:nvSpPr>
        <p:spPr>
          <a:xfrm>
            <a:off x="838199" y="2084502"/>
            <a:ext cx="3749694" cy="8505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993FBC1-DA22-9678-C99F-AA802E127B0C}"/>
              </a:ext>
            </a:extLst>
          </p:cNvPr>
          <p:cNvSpPr/>
          <p:nvPr/>
        </p:nvSpPr>
        <p:spPr>
          <a:xfrm>
            <a:off x="311748" y="2854351"/>
            <a:ext cx="4942247" cy="21415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6B3198-4F9B-7D8F-C498-D4A2BA9BC90D}"/>
              </a:ext>
            </a:extLst>
          </p:cNvPr>
          <p:cNvSpPr txBox="1"/>
          <p:nvPr/>
        </p:nvSpPr>
        <p:spPr>
          <a:xfrm>
            <a:off x="262408" y="3399935"/>
            <a:ext cx="51226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スポーツを体験する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機会を設ける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33C3525-182E-3AA2-0377-26EE78156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1140" y="2110954"/>
            <a:ext cx="4154155" cy="195718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6137F3-1810-DEE9-73A4-92D50B0CF210}"/>
              </a:ext>
            </a:extLst>
          </p:cNvPr>
          <p:cNvSpPr txBox="1"/>
          <p:nvPr/>
        </p:nvSpPr>
        <p:spPr>
          <a:xfrm>
            <a:off x="6255326" y="2412182"/>
            <a:ext cx="4038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noProof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活動に興味を持ってもらう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6DB34FD-EB7F-0CF9-04F8-5E0185433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6794" y="4747046"/>
            <a:ext cx="4154155" cy="19571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B90714-9A48-BE92-D467-7D6796905A26}"/>
              </a:ext>
            </a:extLst>
          </p:cNvPr>
          <p:cNvSpPr txBox="1"/>
          <p:nvPr/>
        </p:nvSpPr>
        <p:spPr>
          <a:xfrm>
            <a:off x="3564571" y="5270961"/>
            <a:ext cx="403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身近な人を誘う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4418976-5E3F-6D9E-7A3D-65661027B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2589" y="4195917"/>
            <a:ext cx="3841107" cy="142775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64E294-D099-28E2-D6E5-F796F42034F6}"/>
              </a:ext>
            </a:extLst>
          </p:cNvPr>
          <p:cNvSpPr txBox="1"/>
          <p:nvPr/>
        </p:nvSpPr>
        <p:spPr>
          <a:xfrm>
            <a:off x="7823842" y="4501762"/>
            <a:ext cx="403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良さを伝える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661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5" grpId="0"/>
      <p:bldP spid="7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E4002-5F4C-5ADF-929F-D1129558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人が少ない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中でもすぐにできること</a:t>
            </a:r>
            <a:br>
              <a:rPr lang="en-US" altLang="ja-JP" b="1" dirty="0">
                <a:solidFill>
                  <a:srgbClr val="FF0000"/>
                </a:solidFill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77857C-6FB3-1362-3E0B-8D793B8E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sz="4400" dirty="0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993FBC1-DA22-9678-C99F-AA802E127B0C}"/>
              </a:ext>
            </a:extLst>
          </p:cNvPr>
          <p:cNvSpPr/>
          <p:nvPr/>
        </p:nvSpPr>
        <p:spPr>
          <a:xfrm>
            <a:off x="509220" y="2541247"/>
            <a:ext cx="4942247" cy="21415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33C3525-182E-3AA2-0377-26EE78156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226" y="2217875"/>
            <a:ext cx="4154155" cy="155686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6137F3-1810-DEE9-73A4-92D50B0CF210}"/>
              </a:ext>
            </a:extLst>
          </p:cNvPr>
          <p:cNvSpPr txBox="1"/>
          <p:nvPr/>
        </p:nvSpPr>
        <p:spPr>
          <a:xfrm>
            <a:off x="7153003" y="2593321"/>
            <a:ext cx="403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経験を</a:t>
            </a: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共有する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6DB34FD-EB7F-0CF9-04F8-5E0185433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961" y="4166986"/>
            <a:ext cx="4154155" cy="19571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B90714-9A48-BE92-D467-7D6796905A26}"/>
              </a:ext>
            </a:extLst>
          </p:cNvPr>
          <p:cNvSpPr txBox="1"/>
          <p:nvPr/>
        </p:nvSpPr>
        <p:spPr>
          <a:xfrm>
            <a:off x="5255516" y="4726033"/>
            <a:ext cx="403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noProof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情報共有をする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4CAD0E-F96F-D67F-A039-3E4B53A763E2}"/>
              </a:ext>
            </a:extLst>
          </p:cNvPr>
          <p:cNvSpPr txBox="1"/>
          <p:nvPr/>
        </p:nvSpPr>
        <p:spPr>
          <a:xfrm>
            <a:off x="1018819" y="2927330"/>
            <a:ext cx="4038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技術を上げる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（スポーツ面）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65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E4002-5F4C-5ADF-929F-D1129558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34255" cy="1325563"/>
          </a:xfrm>
        </p:spPr>
        <p:txBody>
          <a:bodyPr/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コロナの影響による　</a:t>
            </a:r>
            <a:r>
              <a:rPr lang="ja-JP" altLang="en-US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経験不足</a:t>
            </a:r>
            <a:endParaRPr kumimoji="1" lang="ja-JP" altLang="en-US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77857C-6FB3-1362-3E0B-8D793B8E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・全体の経験不足により、成長できない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・良い文化を引き継ぐことができない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・全体をまとめることができない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・役割分担もできず差がひらく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・先輩が何をているかわからず、動きずらい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993FBC1-DA22-9678-C99F-AA802E127B0C}"/>
              </a:ext>
            </a:extLst>
          </p:cNvPr>
          <p:cNvSpPr/>
          <p:nvPr/>
        </p:nvSpPr>
        <p:spPr>
          <a:xfrm>
            <a:off x="183679" y="1690688"/>
            <a:ext cx="4942247" cy="214158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6B3198-4F9B-7D8F-C498-D4A2BA9BC90D}"/>
              </a:ext>
            </a:extLst>
          </p:cNvPr>
          <p:cNvSpPr txBox="1"/>
          <p:nvPr/>
        </p:nvSpPr>
        <p:spPr>
          <a:xfrm>
            <a:off x="131067" y="2114636"/>
            <a:ext cx="51226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単位団でリーダーの</a:t>
            </a:r>
            <a:endParaRPr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立場を経験</a:t>
            </a:r>
            <a:endParaRPr kumimoji="1" lang="en-US" altLang="ja-JP" sz="4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33C3525-182E-3AA2-0377-26EE78156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332" y="1301560"/>
            <a:ext cx="4154155" cy="195718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6137F3-1810-DEE9-73A4-92D50B0CF210}"/>
              </a:ext>
            </a:extLst>
          </p:cNvPr>
          <p:cNvSpPr txBox="1"/>
          <p:nvPr/>
        </p:nvSpPr>
        <p:spPr>
          <a:xfrm>
            <a:off x="5434126" y="1539872"/>
            <a:ext cx="403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先輩の話を</a:t>
            </a:r>
          </a:p>
          <a:p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6DB34FD-EB7F-0CF9-04F8-5E0185433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609" y="4219780"/>
            <a:ext cx="4154155" cy="19571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B90714-9A48-BE92-D467-7D6796905A26}"/>
              </a:ext>
            </a:extLst>
          </p:cNvPr>
          <p:cNvSpPr txBox="1"/>
          <p:nvPr/>
        </p:nvSpPr>
        <p:spPr>
          <a:xfrm>
            <a:off x="1134386" y="4645161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過去のデータ</a:t>
            </a:r>
            <a:endParaRPr lang="en-US" altLang="ja-JP" sz="4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残す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4418976-5E3F-6D9E-7A3D-65661027B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9173" y="3468171"/>
            <a:ext cx="4460759" cy="150321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64E294-D099-28E2-D6E5-F796F42034F6}"/>
              </a:ext>
            </a:extLst>
          </p:cNvPr>
          <p:cNvSpPr txBox="1"/>
          <p:nvPr/>
        </p:nvSpPr>
        <p:spPr>
          <a:xfrm>
            <a:off x="5603810" y="3798537"/>
            <a:ext cx="436815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noProof="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交流の場を増やす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04B2083-71BF-6223-4126-2547AB0BA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987" y="5180817"/>
            <a:ext cx="3429000" cy="1503218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9CB3F2-34D3-1BD5-3F3A-5E393BC087EE}"/>
              </a:ext>
            </a:extLst>
          </p:cNvPr>
          <p:cNvSpPr txBox="1"/>
          <p:nvPr/>
        </p:nvSpPr>
        <p:spPr>
          <a:xfrm>
            <a:off x="7383409" y="5522444"/>
            <a:ext cx="436815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先輩が誘う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C59139-F961-99E3-C3CE-E3CB5892AF57}"/>
              </a:ext>
            </a:extLst>
          </p:cNvPr>
          <p:cNvSpPr txBox="1"/>
          <p:nvPr/>
        </p:nvSpPr>
        <p:spPr>
          <a:xfrm>
            <a:off x="5139461" y="2188241"/>
            <a:ext cx="436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聞く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D8FF10AC-9C74-8A4B-AC37-A0E072CDC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1" y="1840105"/>
            <a:ext cx="3782290" cy="167241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FE06FE-20D0-3080-71C7-CE014624D306}"/>
              </a:ext>
            </a:extLst>
          </p:cNvPr>
          <p:cNvSpPr txBox="1"/>
          <p:nvPr/>
        </p:nvSpPr>
        <p:spPr>
          <a:xfrm>
            <a:off x="8022333" y="2231012"/>
            <a:ext cx="4038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見本を見る機会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550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5" grpId="0"/>
      <p:bldP spid="7" grpId="0"/>
      <p:bldP spid="10" grpId="0"/>
      <p:bldP spid="13" grpId="0"/>
      <p:bldP spid="14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E4002-5F4C-5ADF-929F-D1129558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77857C-6FB3-1362-3E0B-8D793B8E0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b="1" dirty="0"/>
              <a:t>・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積極的に</a:t>
            </a:r>
            <a:r>
              <a:rPr kumimoji="1" lang="ja-JP" altLang="en-US" sz="4000" b="1" dirty="0"/>
              <a:t>活動に参加</a:t>
            </a:r>
            <a:endParaRPr kumimoji="1"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・</a:t>
            </a:r>
            <a:r>
              <a:rPr lang="ja-JP" altLang="en-US" sz="4000" b="1" dirty="0">
                <a:solidFill>
                  <a:srgbClr val="FF0000"/>
                </a:solidFill>
              </a:rPr>
              <a:t>先輩の</a:t>
            </a:r>
            <a:r>
              <a:rPr lang="ja-JP" altLang="en-US" sz="4000" b="1" dirty="0"/>
              <a:t>意見を聞く・見る</a:t>
            </a:r>
            <a:endParaRPr lang="en-US" altLang="ja-JP" sz="4000" b="1" dirty="0"/>
          </a:p>
          <a:p>
            <a:pPr marL="0" indent="0">
              <a:buNone/>
            </a:pPr>
            <a:r>
              <a:rPr kumimoji="1" lang="ja-JP" altLang="en-US" sz="4000" b="1" dirty="0"/>
              <a:t>・常に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情報共有</a:t>
            </a:r>
            <a:r>
              <a:rPr kumimoji="1" lang="ja-JP" altLang="en-US" sz="4000" b="1" dirty="0"/>
              <a:t>をする</a:t>
            </a:r>
          </a:p>
        </p:txBody>
      </p:sp>
    </p:spTree>
    <p:extLst>
      <p:ext uri="{BB962C8B-B14F-4D97-AF65-F5344CB8AC3E}">
        <p14:creationId xmlns:p14="http://schemas.microsoft.com/office/powerpoint/2010/main" val="418248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228</Words>
  <Application>Microsoft Office PowerPoint</Application>
  <PresentationFormat>ワイド画面</PresentationFormat>
  <Paragraphs>44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ＭＳ ゴシック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認知されていないこと  経験不足</vt:lpstr>
      <vt:lpstr>スポーツ少年団が 認知されていないことで・・・</vt:lpstr>
      <vt:lpstr>人が少ない中でもすぐにできること </vt:lpstr>
      <vt:lpstr>コロナの影響による　経験不足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JSPO DEM</dc:creator>
  <cp:lastModifiedBy>髙橋 なつき</cp:lastModifiedBy>
  <cp:revision>5</cp:revision>
  <dcterms:created xsi:type="dcterms:W3CDTF">2024-08-08T23:12:53Z</dcterms:created>
  <dcterms:modified xsi:type="dcterms:W3CDTF">2024-11-05T05:56:19Z</dcterms:modified>
</cp:coreProperties>
</file>