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56" r:id="rId3"/>
    <p:sldId id="257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14" autoAdjust="0"/>
    <p:restoredTop sz="94660"/>
  </p:normalViewPr>
  <p:slideViewPr>
    <p:cSldViewPr snapToGrid="0">
      <p:cViewPr varScale="1">
        <p:scale>
          <a:sx n="50" d="100"/>
          <a:sy n="50" d="100"/>
        </p:scale>
        <p:origin x="5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BDDBE-62E9-4B11-A41F-34157CAA1BEE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C8645-D190-417D-9E52-DD781DE8A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517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C8645-D190-417D-9E52-DD781DE8ADC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83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CBB427-A704-8A58-70CC-220D54A54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2ED2F3-A4FA-56BA-A024-15B50A010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AF9AB0-796F-5465-828B-8ED3F5DA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874BE1-75B1-8579-63F8-77DEEF01F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A253A2-3E71-D101-2153-ED5AE3FF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93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AA436-B294-5F48-FCA2-2B4F6BF48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29297FF-C1A0-2C0E-C3CB-59702D9FF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7A6B1F-A9EC-F111-7A9D-F3DD448A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85119F-5226-6DEC-AD62-1CB8451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559C5E-E569-C177-D983-3FD24EF51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75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77BED7-8AEF-15C3-1711-760A96747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32F678-A933-ADFE-F61C-0393FD360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39D9F5-C8C3-6E2C-F78D-7D4F16E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4B2D09-33EF-4A30-63F4-208272981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7D0C37-BB75-14F9-9A92-B46103319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924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スライド例：少年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ロゴ&#10;&#10;自動的に生成された説明">
            <a:extLst>
              <a:ext uri="{FF2B5EF4-FFF2-40B4-BE49-F238E27FC236}">
                <a16:creationId xmlns:a16="http://schemas.microsoft.com/office/drawing/2014/main" id="{DA090FFF-F148-3355-E8B8-583AC5A782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612" y="116023"/>
            <a:ext cx="2900890" cy="543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7807" y="2182537"/>
            <a:ext cx="9076395" cy="2492933"/>
          </a:xfrm>
          <a:prstGeom prst="rect">
            <a:avLst/>
          </a:prstGeom>
        </p:spPr>
        <p:txBody>
          <a:bodyPr/>
          <a:lstStyle>
            <a:lvl1pPr marL="342864" indent="-342864" algn="l">
              <a:buFont typeface="Wingdings" panose="05000000000000000000" pitchFamily="2" charset="2"/>
              <a:buChar char="p"/>
              <a:defRPr sz="2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endParaRPr lang="en-US" altLang="ja-JP"/>
          </a:p>
        </p:txBody>
      </p:sp>
      <p:sp>
        <p:nvSpPr>
          <p:cNvPr id="26" name="コンテンツ プレースホルダー 25">
            <a:extLst>
              <a:ext uri="{FF2B5EF4-FFF2-40B4-BE49-F238E27FC236}">
                <a16:creationId xmlns:a16="http://schemas.microsoft.com/office/drawing/2014/main" id="{02306FF6-D1AC-411A-9EF3-1CF843396CE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2388" y="302375"/>
            <a:ext cx="2750836" cy="36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/>
              <a:t>❶トピックス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F76E0E2-0FAE-0E97-8812-4F89B871B8A2}"/>
              </a:ext>
            </a:extLst>
          </p:cNvPr>
          <p:cNvCxnSpPr>
            <a:cxnSpLocks/>
          </p:cNvCxnSpPr>
          <p:nvPr userDrawn="1"/>
        </p:nvCxnSpPr>
        <p:spPr>
          <a:xfrm>
            <a:off x="-119161" y="873720"/>
            <a:ext cx="12311161" cy="0"/>
          </a:xfrm>
          <a:prstGeom prst="line">
            <a:avLst/>
          </a:prstGeom>
          <a:ln w="76200">
            <a:solidFill>
              <a:srgbClr val="00225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6160237-45E2-56D0-1B18-7D930517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85914" y="6492876"/>
            <a:ext cx="52201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en-US" altLang="ja-JP" dirty="0"/>
              <a:t>©2024 Japan Sport Association All Rights Reserved.</a:t>
            </a:r>
            <a:endParaRPr kumimoji="1" lang="ja-JP" alt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0DA52BA-70E5-0880-BFCA-299F2A29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8606" y="650950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7F12A235-7AD8-4CA1-AC22-CECA834B2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073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9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BA74C2-219C-2C57-9159-2F728B834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B23DF2-0D64-8530-16A7-869E512D2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CF995F-AA78-F1AF-0E47-B6E519E32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639711-32AC-9884-3A24-8626D84F8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E23BF7-84C9-DBBE-DD13-E924E2518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6D763B-000C-3F15-CF17-C194CE403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995CA9-ED92-57E2-B103-817CA3DDB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39F561-9989-B3A6-1DBD-6C292C028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76AABE-C742-6D3F-B882-D759BF98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774EC1-AB0D-ABCA-E6B7-17837E71C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16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49C465-EA13-9710-60A7-36B8B89C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C87220-3F2D-66CF-C736-BEB31C224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2006DB-E6A8-F37D-1EC0-25F6A710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6C1AE0-D11F-5A40-B9FD-F488DB48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F53B4F-2078-FC47-D75E-839363BC2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0CC102-8CF1-BA50-CBC6-466A3A00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20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A49EFF-9162-8C98-C807-86C14D27F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D14A37-3B71-15C3-3D5B-819FE81CA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D0B16E-1691-272A-A783-6CE382E79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B2B605F-6A75-FFA3-75F8-A8759FAA7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CD43977-2037-1578-7B9B-BCFCFA6F7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D2236E-F795-FF26-765C-C556B3720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E41B6C2-CDB4-B026-B727-632022C70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3CA6DC-0F83-5834-491D-597C4DF7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26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3BA2DD-9A59-EEC6-405E-41868E121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E704D4-6EAF-9A3A-7E09-38118D67A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0CA3AB-B707-45C2-06CF-92B64A763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BD753DC-2D46-F018-8375-616DEFFC7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7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6040A84-2DF0-0505-87ED-6379A0D4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7ACD98-3580-C1E9-6AA9-84650904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62F156B-D82E-7712-9846-6B499C42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56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D6527B-2FB1-17C8-34C1-11C5D204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9B2456-A377-D034-4A24-ED1B1EBFA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0DAF19-C100-E668-1DBD-98B1EBA53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BA20E7-52F3-8B1D-95D5-57F7F4ADA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125FAC-B9F5-6BE1-C653-6563580BF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FA9E3E-282C-8089-A855-387DDDA3C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50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2EDAD-99B8-2EA8-577E-AF381BA9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59E4EF6-6C1D-28D2-CAE4-1DEA6C727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880844-1AF0-5916-9474-9CFB41A7E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D367C1-B4E1-4939-650A-CCB22FEE3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9F24AD-D62F-E316-5E9F-3B6931B9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477AA2-1C20-2454-F0A7-362271EC4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48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50BD634-9B73-0C72-E6AB-A172CC2CD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5AB764-B619-EC78-7F7F-157CDAA25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34FFD7-235F-B7FE-F842-C3F89BC7F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CE356-A535-4985-A5CC-AC8A9EA3FB85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BB06C5-81FF-CA73-873E-F70D132BD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E8EA08-F0EA-A2C5-4812-5B80F7350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7D94-AE4C-44C4-A2FD-D7853B08C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33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26B2BDB-BD26-C471-0E4A-6C6BA7CB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802" y="2182533"/>
            <a:ext cx="9076395" cy="2492933"/>
          </a:xfrm>
        </p:spPr>
        <p:txBody>
          <a:bodyPr anchor="ctr"/>
          <a:lstStyle/>
          <a:p>
            <a:pPr marL="0" indent="0" algn="ctr">
              <a:buNone/>
            </a:pP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テーマディスカッション</a:t>
            </a:r>
            <a:r>
              <a:rPr lang="ja-JP" altLang="en-US" sz="4000" b="1" dirty="0"/>
              <a:t>まとめ</a:t>
            </a: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endParaRPr kumimoji="1" lang="en-US" altLang="ja-JP" sz="4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en-US" altLang="ja-JP" sz="5400" b="1" dirty="0"/>
              <a:t>【</a:t>
            </a:r>
            <a:r>
              <a:rPr lang="ja-JP" altLang="en-US" sz="5400" b="1" dirty="0"/>
              <a:t> </a:t>
            </a:r>
            <a:r>
              <a:rPr lang="en-US" altLang="ja-JP" sz="5400" b="1" dirty="0"/>
              <a:t>1</a:t>
            </a:r>
            <a:r>
              <a:rPr lang="ja-JP" altLang="en-US" sz="5400" b="1" dirty="0"/>
              <a:t>班 </a:t>
            </a:r>
            <a:r>
              <a:rPr lang="en-US" altLang="ja-JP" sz="5400" b="1" dirty="0"/>
              <a:t>】</a:t>
            </a:r>
            <a:endParaRPr kumimoji="1" lang="ja-JP" altLang="en-US" sz="5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176EE6-D2DF-A34D-F656-0BF2A8FF06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387" y="302375"/>
            <a:ext cx="7002184" cy="399754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年度シニア・リーダースクール　全体研修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C303DE-0AEA-BBE4-1778-8013B98A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4394" y="6492876"/>
            <a:ext cx="4643215" cy="365125"/>
          </a:xfrm>
        </p:spPr>
        <p:txBody>
          <a:bodyPr/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©2024 Japan Sport Association All Rights Reserved.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07524C-CCDE-3778-E3B9-CB7CCC60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A235-7AD8-4CA1-AC22-CECA834B258A}" type="slidenum">
              <a:rPr kumimoji="1" lang="ja-JP" altLang="en-US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69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/>
            </a:gs>
            <a:gs pos="5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5C40AC-378E-6B5A-543D-8C08E8C06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5686"/>
            <a:ext cx="12192000" cy="1103180"/>
          </a:xfrm>
        </p:spPr>
        <p:txBody>
          <a:bodyPr>
            <a:normAutofit/>
          </a:bodyPr>
          <a:lstStyle/>
          <a:p>
            <a:r>
              <a:rPr kumimoji="1" lang="ja-JP" altLang="en-US" b="1" i="1" dirty="0"/>
              <a:t>私たちの目指すあるべき姿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C8830B-747F-6084-F289-988C937DF4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3757"/>
            <a:ext cx="12192000" cy="5554243"/>
          </a:xfrm>
        </p:spPr>
        <p:txBody>
          <a:bodyPr/>
          <a:lstStyle/>
          <a:p>
            <a:endParaRPr kumimoji="1" lang="en-US" altLang="ja-JP" sz="6000" dirty="0"/>
          </a:p>
          <a:p>
            <a:r>
              <a:rPr lang="ja-JP" altLang="en-US" sz="6200" i="1" dirty="0"/>
              <a:t>①</a:t>
            </a:r>
            <a:r>
              <a:rPr kumimoji="1" lang="ja-JP" altLang="en-US" sz="6200" i="1" dirty="0"/>
              <a:t>スポーツの楽しさと魅力の発見</a:t>
            </a:r>
            <a:endParaRPr kumimoji="1" lang="en-US" altLang="ja-JP" sz="6200" i="1" dirty="0"/>
          </a:p>
          <a:p>
            <a:endParaRPr kumimoji="1" lang="en-US" altLang="ja-JP" sz="6000" dirty="0"/>
          </a:p>
          <a:p>
            <a:r>
              <a:rPr lang="ja-JP" altLang="en-US" sz="6200" i="1" dirty="0"/>
              <a:t>➁地域と密着した単位団つくり</a:t>
            </a:r>
            <a:endParaRPr kumimoji="1" lang="ja-JP" altLang="en-US" sz="6200" i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9B7B37-4738-2C34-5833-C9306C9E85C5}"/>
              </a:ext>
            </a:extLst>
          </p:cNvPr>
          <p:cNvSpPr txBox="1"/>
          <p:nvPr/>
        </p:nvSpPr>
        <p:spPr>
          <a:xfrm>
            <a:off x="10182808" y="6396335"/>
            <a:ext cx="2009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1</a:t>
            </a:r>
            <a:r>
              <a:rPr kumimoji="1" lang="ja-JP" altLang="en-US" sz="2400" dirty="0"/>
              <a:t>班</a:t>
            </a:r>
          </a:p>
        </p:txBody>
      </p:sp>
    </p:spTree>
    <p:extLst>
      <p:ext uri="{BB962C8B-B14F-4D97-AF65-F5344CB8AC3E}">
        <p14:creationId xmlns:p14="http://schemas.microsoft.com/office/powerpoint/2010/main" val="161555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62000">
              <a:schemeClr val="accent1">
                <a:lumMod val="45000"/>
                <a:lumOff val="55000"/>
                <a:alpha val="6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833688-AFF8-BE28-1DED-9BD6CCC14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206240" cy="1325563"/>
          </a:xfrm>
        </p:spPr>
        <p:txBody>
          <a:bodyPr>
            <a:normAutofit/>
          </a:bodyPr>
          <a:lstStyle/>
          <a:p>
            <a:r>
              <a:rPr lang="ja-JP" altLang="en-US" sz="6000" b="1" i="1" dirty="0"/>
              <a:t>団員の減少</a:t>
            </a:r>
            <a:endParaRPr kumimoji="1" lang="ja-JP" altLang="en-US" sz="6000" b="1" i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E85D50F-394D-D4DD-8D65-5C8498B6A045}"/>
              </a:ext>
            </a:extLst>
          </p:cNvPr>
          <p:cNvSpPr txBox="1"/>
          <p:nvPr/>
        </p:nvSpPr>
        <p:spPr>
          <a:xfrm>
            <a:off x="3722716" y="863898"/>
            <a:ext cx="4206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/>
              <a:t>1</a:t>
            </a:r>
            <a:r>
              <a:rPr lang="en-US" altLang="ja-JP" sz="3200" b="1" dirty="0"/>
              <a:t>.</a:t>
            </a:r>
            <a:r>
              <a:rPr lang="ja-JP" altLang="en-US" sz="3200" b="1" dirty="0"/>
              <a:t>日本の社会問題</a:t>
            </a:r>
            <a:r>
              <a:rPr lang="en-US" altLang="ja-JP" sz="3200" b="1" dirty="0"/>
              <a:t>‼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95F1507-7B2D-8D6F-465D-DE6A94DA56FB}"/>
              </a:ext>
            </a:extLst>
          </p:cNvPr>
          <p:cNvSpPr txBox="1"/>
          <p:nvPr/>
        </p:nvSpPr>
        <p:spPr>
          <a:xfrm>
            <a:off x="0" y="1598762"/>
            <a:ext cx="1219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理由：少子高齢化</a:t>
            </a:r>
            <a:endParaRPr kumimoji="1" lang="en-US" altLang="ja-JP" sz="3200" dirty="0"/>
          </a:p>
          <a:p>
            <a:r>
              <a:rPr lang="ja-JP" altLang="en-US" sz="3200" dirty="0"/>
              <a:t>　　　親などの負担</a:t>
            </a:r>
            <a:r>
              <a:rPr lang="en-US" altLang="ja-JP" sz="3200" dirty="0"/>
              <a:t>(</a:t>
            </a:r>
            <a:r>
              <a:rPr lang="ja-JP" altLang="en-US" sz="3200" dirty="0"/>
              <a:t>金銭面の負担・大会などの送迎など</a:t>
            </a:r>
            <a:r>
              <a:rPr lang="en-US" altLang="ja-JP" sz="3200" dirty="0"/>
              <a:t>)</a:t>
            </a:r>
          </a:p>
          <a:p>
            <a:r>
              <a:rPr kumimoji="1" lang="ja-JP" altLang="en-US" sz="3200" dirty="0"/>
              <a:t>　　　年齢が上がるにつれてやめていく→中高生になると学校の　　　　</a:t>
            </a:r>
            <a:endParaRPr kumimoji="1" lang="en-US" altLang="ja-JP" sz="3200" dirty="0"/>
          </a:p>
          <a:p>
            <a:r>
              <a:rPr lang="ja-JP" altLang="en-US" sz="3200" dirty="0"/>
              <a:t>　　　</a:t>
            </a:r>
            <a:r>
              <a:rPr kumimoji="1" lang="ja-JP" altLang="en-US" sz="3200" dirty="0"/>
              <a:t>部活優先になっている</a:t>
            </a:r>
            <a:endParaRPr kumimoji="1"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092E7B-F7A1-492A-EF06-2DBD3DE4D25F}"/>
              </a:ext>
            </a:extLst>
          </p:cNvPr>
          <p:cNvSpPr txBox="1"/>
          <p:nvPr/>
        </p:nvSpPr>
        <p:spPr>
          <a:xfrm>
            <a:off x="3773510" y="3810954"/>
            <a:ext cx="423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/>
              <a:t>2</a:t>
            </a:r>
            <a:r>
              <a:rPr lang="en-US" altLang="ja-JP" sz="3200" b="1" dirty="0"/>
              <a:t>.</a:t>
            </a:r>
            <a:r>
              <a:rPr lang="ja-JP" altLang="en-US" sz="3200" b="1" dirty="0"/>
              <a:t>スポーツ離れ</a:t>
            </a:r>
            <a:endParaRPr kumimoji="1" lang="ja-JP" altLang="en-US" sz="3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B58B24-DE21-C712-B57C-EB1464995962}"/>
              </a:ext>
            </a:extLst>
          </p:cNvPr>
          <p:cNvSpPr txBox="1"/>
          <p:nvPr/>
        </p:nvSpPr>
        <p:spPr>
          <a:xfrm>
            <a:off x="188891" y="4836017"/>
            <a:ext cx="12003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理由：新型コロナウイルス増加によるもの</a:t>
            </a:r>
            <a:r>
              <a:rPr kumimoji="1" lang="en-US" altLang="ja-JP" sz="3200" dirty="0"/>
              <a:t>(</a:t>
            </a:r>
            <a:r>
              <a:rPr kumimoji="1" lang="ja-JP" altLang="en-US" sz="3200" dirty="0"/>
              <a:t>おうち時間が増えた</a:t>
            </a:r>
            <a:r>
              <a:rPr kumimoji="1" lang="en-US" altLang="ja-JP" sz="3200" dirty="0"/>
              <a:t>)</a:t>
            </a:r>
          </a:p>
          <a:p>
            <a:r>
              <a:rPr lang="ja-JP" altLang="en-US" sz="3200" dirty="0"/>
              <a:t>　　　デジタル機器の発達</a:t>
            </a:r>
            <a:r>
              <a:rPr lang="en-US" altLang="ja-JP" sz="3200" dirty="0"/>
              <a:t>(</a:t>
            </a:r>
            <a:r>
              <a:rPr lang="ja-JP" altLang="en-US" sz="3200" dirty="0"/>
              <a:t>小さい頃からスマートフォンや　　</a:t>
            </a:r>
            <a:endParaRPr lang="en-US" altLang="ja-JP" sz="3200" dirty="0"/>
          </a:p>
          <a:p>
            <a:r>
              <a:rPr lang="ja-JP" altLang="en-US" sz="3200" dirty="0"/>
              <a:t>　　　ゲーム機器にふれている</a:t>
            </a:r>
            <a:r>
              <a:rPr lang="en-US" altLang="ja-JP" sz="3200" dirty="0"/>
              <a:t>)</a:t>
            </a:r>
            <a:endParaRPr kumimoji="1" lang="ja-JP" altLang="en-US" sz="3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D672708-E0D8-902E-5430-D275A4A2CC8D}"/>
              </a:ext>
            </a:extLst>
          </p:cNvPr>
          <p:cNvSpPr txBox="1"/>
          <p:nvPr/>
        </p:nvSpPr>
        <p:spPr>
          <a:xfrm>
            <a:off x="10182808" y="6396335"/>
            <a:ext cx="2009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1</a:t>
            </a:r>
            <a:r>
              <a:rPr kumimoji="1" lang="ja-JP" altLang="en-US" sz="2400" dirty="0"/>
              <a:t>班</a:t>
            </a:r>
          </a:p>
        </p:txBody>
      </p:sp>
    </p:spTree>
    <p:extLst>
      <p:ext uri="{BB962C8B-B14F-4D97-AF65-F5344CB8AC3E}">
        <p14:creationId xmlns:p14="http://schemas.microsoft.com/office/powerpoint/2010/main" val="392231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55000">
              <a:schemeClr val="accent1">
                <a:lumMod val="45000"/>
                <a:lumOff val="55000"/>
                <a:alpha val="6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833688-AFF8-BE28-1DED-9BD6CCC14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235262" cy="1325563"/>
          </a:xfrm>
        </p:spPr>
        <p:txBody>
          <a:bodyPr>
            <a:noAutofit/>
          </a:bodyPr>
          <a:lstStyle/>
          <a:p>
            <a:r>
              <a:rPr kumimoji="1" lang="ja-JP" altLang="en-US" sz="6000" b="1" i="1" dirty="0"/>
              <a:t>認知度が低い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85421CD-4D46-233E-3C8C-B240D9612B19}"/>
              </a:ext>
            </a:extLst>
          </p:cNvPr>
          <p:cNvSpPr txBox="1"/>
          <p:nvPr/>
        </p:nvSpPr>
        <p:spPr>
          <a:xfrm>
            <a:off x="3315820" y="1033175"/>
            <a:ext cx="5560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/>
              <a:t>1.</a:t>
            </a:r>
            <a:r>
              <a:rPr kumimoji="1" lang="ja-JP" altLang="en-US" sz="3200" b="1" dirty="0"/>
              <a:t>スポーツ離れ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A6E7BF-460A-D755-EF5D-0E78AEF1C347}"/>
              </a:ext>
            </a:extLst>
          </p:cNvPr>
          <p:cNvSpPr txBox="1"/>
          <p:nvPr/>
        </p:nvSpPr>
        <p:spPr>
          <a:xfrm>
            <a:off x="3697941" y="3623983"/>
            <a:ext cx="5035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/>
              <a:t>2</a:t>
            </a:r>
            <a:r>
              <a:rPr lang="en-US" altLang="ja-JP" sz="3200" b="1" dirty="0"/>
              <a:t>.</a:t>
            </a:r>
            <a:r>
              <a:rPr lang="ja-JP" altLang="en-US" sz="3200" b="1" dirty="0"/>
              <a:t>地域での貢献力が低い</a:t>
            </a:r>
            <a:endParaRPr kumimoji="1" lang="ja-JP" altLang="en-US" sz="32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9CFE00-1CB9-2A9F-12C5-A7C38E274907}"/>
              </a:ext>
            </a:extLst>
          </p:cNvPr>
          <p:cNvSpPr txBox="1"/>
          <p:nvPr/>
        </p:nvSpPr>
        <p:spPr>
          <a:xfrm rot="10800000" flipH="1" flipV="1">
            <a:off x="0" y="4624496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理由：地域での活動が少ない</a:t>
            </a:r>
            <a:endParaRPr kumimoji="1" lang="en-US" altLang="ja-JP" sz="3600" dirty="0"/>
          </a:p>
          <a:p>
            <a:r>
              <a:rPr lang="ja-JP" altLang="en-US" sz="3600" dirty="0"/>
              <a:t>　　　宣伝が少ない</a:t>
            </a:r>
            <a:endParaRPr lang="en-US" altLang="ja-JP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72F45D-6D35-6740-C02A-E709E785A572}"/>
              </a:ext>
            </a:extLst>
          </p:cNvPr>
          <p:cNvSpPr txBox="1"/>
          <p:nvPr/>
        </p:nvSpPr>
        <p:spPr>
          <a:xfrm>
            <a:off x="0" y="1836136"/>
            <a:ext cx="122525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理由：新型コロナウイルス増加によるもの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おうち時間が増えた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　デジタル機器の発達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小さい頃からスマートフォンや　　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　ゲーム機器にふれている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)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1080BD-C354-BC3A-5080-2759F7694DAA}"/>
              </a:ext>
            </a:extLst>
          </p:cNvPr>
          <p:cNvSpPr txBox="1"/>
          <p:nvPr/>
        </p:nvSpPr>
        <p:spPr>
          <a:xfrm>
            <a:off x="10182808" y="6396335"/>
            <a:ext cx="2009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1</a:t>
            </a:r>
            <a:r>
              <a:rPr kumimoji="1" lang="ja-JP" altLang="en-US" sz="2400" dirty="0"/>
              <a:t>班</a:t>
            </a:r>
          </a:p>
        </p:txBody>
      </p:sp>
    </p:spTree>
    <p:extLst>
      <p:ext uri="{BB962C8B-B14F-4D97-AF65-F5344CB8AC3E}">
        <p14:creationId xmlns:p14="http://schemas.microsoft.com/office/powerpoint/2010/main" val="127054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57000">
              <a:schemeClr val="accent1">
                <a:lumMod val="45000"/>
                <a:lumOff val="55000"/>
                <a:alpha val="6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B3F372-A4A1-5377-B3B4-FD317F90C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1"/>
            <a:ext cx="11756571" cy="1221016"/>
          </a:xfrm>
        </p:spPr>
        <p:txBody>
          <a:bodyPr>
            <a:normAutofit/>
          </a:bodyPr>
          <a:lstStyle/>
          <a:p>
            <a:r>
              <a:rPr kumimoji="1" lang="ja-JP" altLang="en-US" sz="3200" b="1" i="1" dirty="0"/>
              <a:t>「</a:t>
            </a:r>
            <a:r>
              <a:rPr kumimoji="1" lang="ja-JP" altLang="en-US" sz="3600" b="1" i="1" dirty="0"/>
              <a:t>スポーツの楽しさと魅力の発見」の解決策・取り組み</a:t>
            </a:r>
            <a:endParaRPr kumimoji="1" lang="ja-JP" altLang="en-US" sz="5400" b="1" i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9AECA0-B206-D1B9-1000-9AFB36BA1F85}"/>
              </a:ext>
            </a:extLst>
          </p:cNvPr>
          <p:cNvSpPr txBox="1"/>
          <p:nvPr/>
        </p:nvSpPr>
        <p:spPr>
          <a:xfrm>
            <a:off x="270586" y="2397948"/>
            <a:ext cx="116508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</a:t>
            </a:r>
            <a:r>
              <a:rPr lang="en-US" altLang="ja-JP" sz="320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.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デジタル機器の発達により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CM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SNS(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インスタ・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X(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旧ツイッター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)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YouTube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等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)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を利用する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２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.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スポーツの体験会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楽しさに気付くかも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　研修会で得た知識を活かす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8E6166-9896-C29B-1922-92D36A1D4F88}"/>
              </a:ext>
            </a:extLst>
          </p:cNvPr>
          <p:cNvSpPr txBox="1"/>
          <p:nvPr/>
        </p:nvSpPr>
        <p:spPr>
          <a:xfrm>
            <a:off x="10182808" y="6396335"/>
            <a:ext cx="2009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1</a:t>
            </a:r>
            <a:r>
              <a:rPr kumimoji="1" lang="ja-JP" altLang="en-US" sz="2400" dirty="0"/>
              <a:t>班</a:t>
            </a:r>
          </a:p>
        </p:txBody>
      </p:sp>
    </p:spTree>
    <p:extLst>
      <p:ext uri="{BB962C8B-B14F-4D97-AF65-F5344CB8AC3E}">
        <p14:creationId xmlns:p14="http://schemas.microsoft.com/office/powerpoint/2010/main" val="210508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57000">
              <a:schemeClr val="accent1">
                <a:lumMod val="45000"/>
                <a:lumOff val="55000"/>
                <a:alpha val="6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548117-C9B1-BAE2-7FDA-28208A379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320"/>
          </a:xfrm>
        </p:spPr>
        <p:txBody>
          <a:bodyPr>
            <a:normAutofit/>
          </a:bodyPr>
          <a:lstStyle/>
          <a:p>
            <a:r>
              <a:rPr kumimoji="1" lang="ja-JP" altLang="en-US" sz="4000" b="1" i="1" dirty="0"/>
              <a:t>「地域と密着した単位団つくり」解決策・取り組み</a:t>
            </a:r>
            <a:endParaRPr kumimoji="1" lang="ja-JP" altLang="en-US" b="1" i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CEB7EA-D7F8-4C1B-AC7E-E5C8851AF7F5}"/>
              </a:ext>
            </a:extLst>
          </p:cNvPr>
          <p:cNvSpPr txBox="1"/>
          <p:nvPr/>
        </p:nvSpPr>
        <p:spPr>
          <a:xfrm>
            <a:off x="566056" y="1343762"/>
            <a:ext cx="106306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近年日本では中学校の部活動から地域のスポーツクラブへの移行が進められている</a:t>
            </a: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C19AD407-A54A-0CC9-22BA-18A145B9D6AD}"/>
              </a:ext>
            </a:extLst>
          </p:cNvPr>
          <p:cNvSpPr/>
          <p:nvPr/>
        </p:nvSpPr>
        <p:spPr>
          <a:xfrm>
            <a:off x="5256244" y="2420980"/>
            <a:ext cx="1250302" cy="107037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80B3C8-D544-3ED7-64D5-DCBDAFED58BF}"/>
              </a:ext>
            </a:extLst>
          </p:cNvPr>
          <p:cNvSpPr txBox="1"/>
          <p:nvPr/>
        </p:nvSpPr>
        <p:spPr>
          <a:xfrm>
            <a:off x="765109" y="3576734"/>
            <a:ext cx="104316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地域に密着したスポーツ少年団で活動してくれるようになる</a:t>
            </a:r>
            <a:endParaRPr kumimoji="1" lang="en-US" altLang="ja-JP" sz="3200" dirty="0"/>
          </a:p>
          <a:p>
            <a:r>
              <a:rPr lang="ja-JP" altLang="en-US" sz="3200" dirty="0"/>
              <a:t>スポーツ少年団の制度の統一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70A7C3-D49E-40D9-939E-730AD3E4C7F6}"/>
              </a:ext>
            </a:extLst>
          </p:cNvPr>
          <p:cNvSpPr txBox="1"/>
          <p:nvPr/>
        </p:nvSpPr>
        <p:spPr>
          <a:xfrm>
            <a:off x="10182808" y="6396335"/>
            <a:ext cx="2009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1</a:t>
            </a:r>
            <a:r>
              <a:rPr kumimoji="1" lang="ja-JP" altLang="en-US" sz="2400" dirty="0"/>
              <a:t>班</a:t>
            </a:r>
          </a:p>
        </p:txBody>
      </p:sp>
    </p:spTree>
    <p:extLst>
      <p:ext uri="{BB962C8B-B14F-4D97-AF65-F5344CB8AC3E}">
        <p14:creationId xmlns:p14="http://schemas.microsoft.com/office/powerpoint/2010/main" val="226351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4081</TotalTime>
  <Words>311</Words>
  <Application>Microsoft Office PowerPoint</Application>
  <PresentationFormat>ワイド画面</PresentationFormat>
  <Paragraphs>44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BIZ UDPゴシック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私たちの目指すあるべき姿</vt:lpstr>
      <vt:lpstr>団員の減少</vt:lpstr>
      <vt:lpstr>認知度が低い</vt:lpstr>
      <vt:lpstr>「スポーツの楽しさと魅力の発見」の解決策・取り組み</vt:lpstr>
      <vt:lpstr>「地域と密着した単位団つくり」解決策・取り組み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髙橋 なつき</dc:creator>
  <cp:lastModifiedBy>髙橋 なつき</cp:lastModifiedBy>
  <cp:revision>3</cp:revision>
  <dcterms:created xsi:type="dcterms:W3CDTF">2024-08-07T12:43:50Z</dcterms:created>
  <dcterms:modified xsi:type="dcterms:W3CDTF">2024-11-05T06:02:14Z</dcterms:modified>
</cp:coreProperties>
</file>